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sldIdLst>
    <p:sldId id="334" r:id="rId4"/>
    <p:sldId id="338" r:id="rId6"/>
    <p:sldId id="359" r:id="rId7"/>
    <p:sldId id="360" r:id="rId8"/>
    <p:sldId id="361" r:id="rId9"/>
    <p:sldId id="362" r:id="rId10"/>
    <p:sldId id="363" r:id="rId11"/>
    <p:sldId id="365" r:id="rId12"/>
    <p:sldId id="366" r:id="rId13"/>
    <p:sldId id="368" r:id="rId14"/>
    <p:sldId id="369" r:id="rId15"/>
    <p:sldId id="367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32" r:id="rId31"/>
    <p:sldId id="335" r:id="rId32"/>
    <p:sldId id="336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35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060"/>
    <a:srgbClr val="717171"/>
    <a:srgbClr val="6B6B6B"/>
    <a:srgbClr val="F23B48"/>
    <a:srgbClr val="00BBD6"/>
    <a:srgbClr val="937963"/>
    <a:srgbClr val="FFC000"/>
    <a:srgbClr val="895881"/>
    <a:srgbClr val="EAB200"/>
    <a:srgbClr val="B2D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3837" autoAdjust="0"/>
  </p:normalViewPr>
  <p:slideViewPr>
    <p:cSldViewPr snapToGrid="0">
      <p:cViewPr varScale="1">
        <p:scale>
          <a:sx n="116" d="100"/>
          <a:sy n="116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9E31-A8C5-482E-9DAA-3163B726044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7FFE-EA70-476D-BB15-0B3EEBA4D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4D1495A-DD81-44F4-9F54-1F39867BF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 panose="020B0503020204020204" charset="-122"/>
                <a:cs typeface="+mn-cs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0" y="463101"/>
            <a:ext cx="142875" cy="416822"/>
          </a:xfrm>
          <a:prstGeom prst="roundRect">
            <a:avLst>
              <a:gd name="adj" fmla="val 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52193" y="463101"/>
            <a:ext cx="3817473" cy="41682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 panose="020B0503020204020204" charset="-122"/>
                <a:cs typeface="+mn-cs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微软雅黑" panose="020B0503020204020204" charset="-122"/>
                <a:cs typeface="+mn-cs"/>
              </a:rPr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Lato" panose="020F05020202040302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aleway" panose="020B0003030101060003" pitchFamily="34" charset="0"/>
                <a:ea typeface="微软雅黑" panose="020B0503020204020204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aleway" panose="020B0003030101060003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0" name="文本框 4"/>
          <p:cNvSpPr txBox="1"/>
          <p:nvPr/>
        </p:nvSpPr>
        <p:spPr>
          <a:xfrm>
            <a:off x="2233580" y="2264136"/>
            <a:ext cx="772483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MeetHere</a:t>
            </a:r>
            <a:endParaRPr kumimoji="1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文本框 8"/>
          <p:cNvSpPr txBox="1"/>
          <p:nvPr/>
        </p:nvSpPr>
        <p:spPr>
          <a:xfrm>
            <a:off x="3676650" y="2984265"/>
            <a:ext cx="4838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项目汇报</a:t>
            </a:r>
            <a:endParaRPr kumimoji="1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文本框 3"/>
          <p:cNvSpPr txBox="1"/>
          <p:nvPr/>
        </p:nvSpPr>
        <p:spPr>
          <a:xfrm>
            <a:off x="3227070" y="4012218"/>
            <a:ext cx="573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小组成员：陶传贵 狄亦凡 黄皓冬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12" name="椭圆 11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自由: 形状 34"/>
          <p:cNvSpPr/>
          <p:nvPr/>
        </p:nvSpPr>
        <p:spPr>
          <a:xfrm rot="2700000">
            <a:off x="6145376" y="5876946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单元测试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6590" y="1103630"/>
            <a:ext cx="2925445" cy="750570"/>
            <a:chOff x="1034" y="1738"/>
            <a:chExt cx="4607" cy="1182"/>
          </a:xfrm>
        </p:grpSpPr>
        <p:sp>
          <p:nvSpPr>
            <p:cNvPr id="117" name="Text Placeholder 33"/>
            <p:cNvSpPr txBox="1"/>
            <p:nvPr/>
          </p:nvSpPr>
          <p:spPr>
            <a:xfrm>
              <a:off x="2050" y="2184"/>
              <a:ext cx="3517" cy="585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CN" sz="1600" dirty="0">
                  <a:solidFill>
                    <a:schemeClr val="accent2"/>
                  </a:solidFill>
                  <a:latin typeface="+mn-lt"/>
                  <a:cs typeface="+mn-ea"/>
                  <a:sym typeface="+mn-lt"/>
                </a:rPr>
                <a:t>junit</a:t>
              </a:r>
              <a:r>
                <a:rPr lang="zh-CN" altLang="en-US" sz="1600" dirty="0">
                  <a:solidFill>
                    <a:schemeClr val="accent2"/>
                  </a:solidFill>
                  <a:latin typeface="+mn-lt"/>
                  <a:cs typeface="+mn-ea"/>
                  <a:sym typeface="+mn-lt"/>
                </a:rPr>
                <a:t>运行情况</a:t>
              </a:r>
              <a:endPara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1034" y="1947"/>
              <a:ext cx="822" cy="822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AU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29"/>
            <p:cNvSpPr>
              <a:spLocks noEditPoints="1" noChangeArrowheads="1"/>
            </p:cNvSpPr>
            <p:nvPr/>
          </p:nvSpPr>
          <p:spPr bwMode="auto">
            <a:xfrm>
              <a:off x="1165" y="2184"/>
              <a:ext cx="570" cy="292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16"/>
                <a:gd name="T115" fmla="*/ 0 h 94"/>
                <a:gd name="T116" fmla="*/ 216 w 216"/>
                <a:gd name="T117" fmla="*/ 94 h 9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9" name="Text Placeholder 33"/>
            <p:cNvSpPr txBox="1"/>
            <p:nvPr/>
          </p:nvSpPr>
          <p:spPr>
            <a:xfrm>
              <a:off x="1165" y="1738"/>
              <a:ext cx="4477" cy="118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spcBef>
                  <a:spcPts val="0"/>
                </a:spcBef>
                <a:buNone/>
              </a:pPr>
              <a:endParaRPr lang="en-US" altLang="en-A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1854835"/>
            <a:ext cx="9302115" cy="425577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单元测试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 Placeholder 33"/>
          <p:cNvSpPr txBox="1"/>
          <p:nvPr/>
        </p:nvSpPr>
        <p:spPr>
          <a:xfrm>
            <a:off x="1291591" y="1364141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覆盖度报告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" name="Oval 117"/>
          <p:cNvSpPr/>
          <p:nvPr/>
        </p:nvSpPr>
        <p:spPr>
          <a:xfrm>
            <a:off x="646234" y="1213648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Freeform 129"/>
          <p:cNvSpPr>
            <a:spLocks noEditPoints="1" noChangeArrowheads="1"/>
          </p:cNvSpPr>
          <p:nvPr/>
        </p:nvSpPr>
        <p:spPr bwMode="auto">
          <a:xfrm>
            <a:off x="729666" y="1364141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735455"/>
            <a:ext cx="7337425" cy="4516755"/>
          </a:xfrm>
          <a:prstGeom prst="rect">
            <a:avLst/>
          </a:prstGeom>
        </p:spPr>
      </p:pic>
      <p:sp>
        <p:nvSpPr>
          <p:cNvPr id="10" name="Text Placeholder 33"/>
          <p:cNvSpPr txBox="1"/>
          <p:nvPr/>
        </p:nvSpPr>
        <p:spPr>
          <a:xfrm>
            <a:off x="1168400" y="1902460"/>
            <a:ext cx="2057400" cy="7512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项目整体覆盖度达到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99.8%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，存在部分外部框架配置以及相关异常无法测试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权限测试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656081" y="254333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spring security test</a:t>
            </a:r>
            <a:endParaRPr lang="en-US" altLang="zh-CN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1010724" y="239284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1094156" y="254333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9" name="Text Placeholder 33"/>
          <p:cNvSpPr txBox="1"/>
          <p:nvPr/>
        </p:nvSpPr>
        <p:spPr>
          <a:xfrm>
            <a:off x="1456055" y="3053715"/>
            <a:ext cx="3456940" cy="7512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@WithAnonymousUser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@WithMockUser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登录成功跳转测试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登陆失败跳转测试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无权访问页面测试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无登录页面访问测试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0" y="879475"/>
            <a:ext cx="6822440" cy="3046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4204970"/>
            <a:ext cx="6821805" cy="169735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后端接口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545" y="1960245"/>
            <a:ext cx="10400665" cy="386842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后端接口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590" y="1841500"/>
            <a:ext cx="9009380" cy="444246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后端接口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520" y="1930400"/>
            <a:ext cx="10146030" cy="42164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后端接口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590" y="1648460"/>
            <a:ext cx="8770620" cy="505968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后端接口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2094230"/>
            <a:ext cx="9860915" cy="207518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接口测试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测试结果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648460"/>
            <a:ext cx="7415530" cy="463486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8"/>
          <p:cNvSpPr txBox="1"/>
          <p:nvPr/>
        </p:nvSpPr>
        <p:spPr>
          <a:xfrm>
            <a:off x="4528185" y="2938145"/>
            <a:ext cx="5588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前端开发及性能测试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2" name="椭圆 1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2</a:t>
              </a:r>
              <a:endParaRPr lang="zh-CN" altLang="en-US" sz="8000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小组分工情况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+mn-lt"/>
                <a:cs typeface="+mn-ea"/>
                <a:sym typeface="+mn-lt"/>
              </a:rPr>
            </a:fld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82" name="Text Placeholder 32"/>
          <p:cNvSpPr txBox="1"/>
          <p:nvPr/>
        </p:nvSpPr>
        <p:spPr>
          <a:xfrm>
            <a:off x="3164501" y="2059440"/>
            <a:ext cx="3393019" cy="4855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陶传贵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84" name="Text Placeholder 33"/>
          <p:cNvSpPr txBox="1"/>
          <p:nvPr/>
        </p:nvSpPr>
        <p:spPr>
          <a:xfrm>
            <a:off x="3150216" y="1423379"/>
            <a:ext cx="3406753" cy="4255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后端开发、单元测试、接口测试</a:t>
            </a:r>
            <a:endParaRPr lang="zh-CN" alt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4" name="Text Placeholder 32"/>
          <p:cNvSpPr txBox="1"/>
          <p:nvPr/>
        </p:nvSpPr>
        <p:spPr>
          <a:xfrm>
            <a:off x="3180376" y="3793152"/>
            <a:ext cx="3393019" cy="4855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黄皓冬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6" name="Text Placeholder 33"/>
          <p:cNvSpPr txBox="1"/>
          <p:nvPr/>
        </p:nvSpPr>
        <p:spPr>
          <a:xfrm>
            <a:off x="3166091" y="3135501"/>
            <a:ext cx="3406753" cy="4255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前端开发、系统测试</a:t>
            </a:r>
            <a:endParaRPr lang="zh-CN" alt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173184" y="1463824"/>
            <a:ext cx="699076" cy="699074"/>
            <a:chOff x="1456904" y="1798469"/>
            <a:chExt cx="699076" cy="699074"/>
          </a:xfrm>
        </p:grpSpPr>
        <p:sp>
          <p:nvSpPr>
            <p:cNvPr id="81" name="Oval 80"/>
            <p:cNvSpPr/>
            <p:nvPr/>
          </p:nvSpPr>
          <p:spPr>
            <a:xfrm>
              <a:off x="1456904" y="1798469"/>
              <a:ext cx="699076" cy="6990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224"/>
            <p:cNvSpPr>
              <a:spLocks noEditPoints="1" noChangeArrowheads="1"/>
            </p:cNvSpPr>
            <p:nvPr/>
          </p:nvSpPr>
          <p:spPr bwMode="auto">
            <a:xfrm>
              <a:off x="1657894" y="1999471"/>
              <a:ext cx="297096" cy="297071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7"/>
                <a:gd name="T163" fmla="*/ 0 h 47"/>
                <a:gd name="T164" fmla="*/ 47 w 47"/>
                <a:gd name="T165" fmla="*/ 47 h 4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189059" y="3175946"/>
            <a:ext cx="699076" cy="699074"/>
            <a:chOff x="1456904" y="3363271"/>
            <a:chExt cx="699076" cy="699074"/>
          </a:xfrm>
        </p:grpSpPr>
        <p:sp>
          <p:nvSpPr>
            <p:cNvPr id="93" name="Oval 92"/>
            <p:cNvSpPr/>
            <p:nvPr/>
          </p:nvSpPr>
          <p:spPr>
            <a:xfrm>
              <a:off x="1456904" y="3363271"/>
              <a:ext cx="699076" cy="6990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205"/>
            <p:cNvSpPr>
              <a:spLocks noEditPoints="1" noChangeArrowheads="1"/>
            </p:cNvSpPr>
            <p:nvPr/>
          </p:nvSpPr>
          <p:spPr bwMode="auto">
            <a:xfrm>
              <a:off x="1642408" y="3530042"/>
              <a:ext cx="328069" cy="365533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3"/>
                <a:gd name="T175" fmla="*/ 0 h 48"/>
                <a:gd name="T176" fmla="*/ 43 w 43"/>
                <a:gd name="T177" fmla="*/ 48 h 4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0" name="图片 3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sp>
        <p:nvSpPr>
          <p:cNvPr id="2" name="Text Placeholder 32"/>
          <p:cNvSpPr txBox="1"/>
          <p:nvPr/>
        </p:nvSpPr>
        <p:spPr>
          <a:xfrm>
            <a:off x="3180376" y="5539402"/>
            <a:ext cx="3393019" cy="4855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狄亦凡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Text Placeholder 33"/>
          <p:cNvSpPr txBox="1"/>
          <p:nvPr/>
        </p:nvSpPr>
        <p:spPr>
          <a:xfrm>
            <a:off x="3166091" y="4881751"/>
            <a:ext cx="3406753" cy="4255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前端开发、性</a:t>
            </a:r>
            <a:r>
              <a:rPr lang="zh-CN" alt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能测试</a:t>
            </a:r>
            <a:endParaRPr lang="zh-CN" altLang="en-AU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189059" y="4922196"/>
            <a:ext cx="699076" cy="699074"/>
            <a:chOff x="1456904" y="3363271"/>
            <a:chExt cx="699076" cy="699074"/>
          </a:xfrm>
        </p:grpSpPr>
        <p:sp>
          <p:nvSpPr>
            <p:cNvPr id="6" name="Oval 92"/>
            <p:cNvSpPr/>
            <p:nvPr/>
          </p:nvSpPr>
          <p:spPr>
            <a:xfrm>
              <a:off x="1456904" y="3363271"/>
              <a:ext cx="699076" cy="6990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205"/>
            <p:cNvSpPr>
              <a:spLocks noEditPoints="1" noChangeArrowheads="1"/>
            </p:cNvSpPr>
            <p:nvPr/>
          </p:nvSpPr>
          <p:spPr bwMode="auto">
            <a:xfrm>
              <a:off x="1642408" y="3530042"/>
              <a:ext cx="328069" cy="365533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3"/>
                <a:gd name="T175" fmla="*/ 0 h 48"/>
                <a:gd name="T176" fmla="*/ 43 w 43"/>
                <a:gd name="T177" fmla="*/ 48 h 4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zh-CN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85188" y="1868516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注册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+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登录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385084" y="1868516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cs typeface="+mn-ea"/>
                <a:sym typeface="+mn-lt"/>
              </a:rPr>
              <a:t>场馆预约</a:t>
            </a:r>
            <a:endParaRPr lang="zh-CN" altLang="en-US" sz="16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385188" y="3870173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cs typeface="+mn-ea"/>
                <a:sym typeface="+mn-lt"/>
              </a:rPr>
              <a:t>留言</a:t>
            </a:r>
            <a:endParaRPr lang="zh-CN" altLang="en-US" sz="16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385084" y="3870173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cs typeface="+mn-ea"/>
                <a:sym typeface="+mn-lt"/>
              </a:rPr>
              <a:t>新闻</a:t>
            </a:r>
            <a:endParaRPr lang="zh-CN" altLang="en-US" sz="16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385188" y="1863304"/>
            <a:ext cx="588559" cy="58855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L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798184" y="1863304"/>
            <a:ext cx="588559" cy="58855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R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798184" y="5283272"/>
            <a:ext cx="588559" cy="58855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N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385188" y="5283272"/>
            <a:ext cx="588559" cy="58855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6529687" y="5350528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用户：查看新闻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管理员：管理新闻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3" name="Text Placeholder 33"/>
          <p:cNvSpPr txBox="1"/>
          <p:nvPr/>
        </p:nvSpPr>
        <p:spPr>
          <a:xfrm>
            <a:off x="6516019" y="5044369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新闻</a:t>
            </a:r>
            <a:endParaRPr kumimoji="0" lang="zh-CN" altLang="en-AU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6328128" y="5082469"/>
            <a:ext cx="0" cy="718378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2"/>
          <p:cNvSpPr txBox="1"/>
          <p:nvPr/>
        </p:nvSpPr>
        <p:spPr>
          <a:xfrm>
            <a:off x="6529687" y="4287652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发布主题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回复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1" name="Text Placeholder 33"/>
          <p:cNvSpPr txBox="1"/>
          <p:nvPr/>
        </p:nvSpPr>
        <p:spPr>
          <a:xfrm>
            <a:off x="6516019" y="3983398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留言</a:t>
            </a:r>
            <a:endParaRPr kumimoji="0" lang="zh-CN" altLang="en-AU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328128" y="4002450"/>
            <a:ext cx="0" cy="718378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2"/>
          <p:cNvSpPr txBox="1"/>
          <p:nvPr/>
        </p:nvSpPr>
        <p:spPr>
          <a:xfrm>
            <a:off x="6529687" y="3228586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用户：选择场馆及时间完成预约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管理员：审核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9" name="Text Placeholder 33"/>
          <p:cNvSpPr txBox="1"/>
          <p:nvPr/>
        </p:nvSpPr>
        <p:spPr>
          <a:xfrm>
            <a:off x="6516019" y="2922427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场馆预约</a:t>
            </a:r>
            <a:endParaRPr kumimoji="0" lang="zh-CN" altLang="en-AU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328128" y="2943323"/>
            <a:ext cx="0" cy="718378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4" name="Text Placeholder 32"/>
          <p:cNvSpPr txBox="1"/>
          <p:nvPr/>
        </p:nvSpPr>
        <p:spPr>
          <a:xfrm>
            <a:off x="6529687" y="2169463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系统管理员登录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普通用户注册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+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登录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287" name="Text Placeholder 33"/>
          <p:cNvSpPr txBox="1"/>
          <p:nvPr/>
        </p:nvSpPr>
        <p:spPr>
          <a:xfrm>
            <a:off x="6516019" y="1863304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F23B48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注册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23B48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+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23B48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登录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23B48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6328128" y="1863304"/>
            <a:ext cx="0" cy="718378"/>
          </a:xfrm>
          <a:prstGeom prst="line">
            <a:avLst/>
          </a:prstGeom>
          <a:ln w="50800">
            <a:solidFill>
              <a:srgbClr val="F23B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altLang="zh-CN" dirty="0">
                <a:latin typeface="+mn-lt"/>
                <a:ea typeface="+mn-ea"/>
                <a:cs typeface="+mn-ea"/>
                <a:sym typeface="+mn-lt"/>
              </a:rPr>
              <a:t>Meethere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功能需求说明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6547240" y="1493340"/>
            <a:ext cx="3061161" cy="751139"/>
            <a:chOff x="4123410" y="1826618"/>
            <a:chExt cx="3061161" cy="751139"/>
          </a:xfrm>
        </p:grpSpPr>
        <p:grpSp>
          <p:nvGrpSpPr>
            <p:cNvPr id="12" name="组合 11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1</a:t>
                </a:r>
                <a:endParaRPr lang="zh-CN" altLang="en-US" sz="3200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3" name="文本框 8"/>
            <p:cNvSpPr txBox="1"/>
            <p:nvPr/>
          </p:nvSpPr>
          <p:spPr>
            <a:xfrm>
              <a:off x="4927756" y="2007202"/>
              <a:ext cx="225681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HTML</a:t>
              </a:r>
              <a:endPara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4"/>
            <p:cNvSpPr txBox="1"/>
            <p:nvPr/>
          </p:nvSpPr>
          <p:spPr>
            <a:xfrm>
              <a:off x="4927755" y="2269980"/>
              <a:ext cx="225681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6545366" y="2584905"/>
            <a:ext cx="3061161" cy="751139"/>
            <a:chOff x="4123410" y="1826618"/>
            <a:chExt cx="3061161" cy="751139"/>
          </a:xfrm>
        </p:grpSpPr>
        <p:grpSp>
          <p:nvGrpSpPr>
            <p:cNvPr id="48" name="组合 47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2</a:t>
                </a:r>
                <a:endParaRPr lang="zh-CN" altLang="en-US" sz="3200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49" name="文本框 8"/>
            <p:cNvSpPr txBox="1"/>
            <p:nvPr/>
          </p:nvSpPr>
          <p:spPr>
            <a:xfrm>
              <a:off x="4927756" y="2023077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CSS</a:t>
              </a:r>
              <a:endPara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6545969" y="3677010"/>
            <a:ext cx="3061161" cy="751139"/>
            <a:chOff x="4123410" y="1826618"/>
            <a:chExt cx="3061161" cy="751139"/>
          </a:xfrm>
        </p:grpSpPr>
        <p:grpSp>
          <p:nvGrpSpPr>
            <p:cNvPr id="57" name="组合 56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3</a:t>
                </a:r>
                <a:endParaRPr lang="zh-CN" altLang="en-US" sz="3200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58" name="文本框 8"/>
            <p:cNvSpPr txBox="1"/>
            <p:nvPr/>
          </p:nvSpPr>
          <p:spPr>
            <a:xfrm>
              <a:off x="4927756" y="1997042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Javascript</a:t>
              </a:r>
              <a:endPara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6546635" y="4814930"/>
            <a:ext cx="3061161" cy="751139"/>
            <a:chOff x="4123410" y="1826618"/>
            <a:chExt cx="3061161" cy="751139"/>
          </a:xfrm>
        </p:grpSpPr>
        <p:grpSp>
          <p:nvGrpSpPr>
            <p:cNvPr id="66" name="组合 65"/>
            <p:cNvGrpSpPr/>
            <p:nvPr/>
          </p:nvGrpSpPr>
          <p:grpSpPr>
            <a:xfrm>
              <a:off x="4123410" y="1826618"/>
              <a:ext cx="738875" cy="751139"/>
              <a:chOff x="2498710" y="2311467"/>
              <a:chExt cx="1748840" cy="177786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2644792" y="2457549"/>
                <a:ext cx="1456676" cy="14566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en-US" altLang="zh-CN" sz="3200" dirty="0"/>
                  <a:t>4</a:t>
                </a:r>
                <a:endParaRPr lang="zh-CN" altLang="en-US" sz="3200" dirty="0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498710" y="2311467"/>
                <a:ext cx="1748840" cy="174884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6600" dirty="0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758995" y="3683265"/>
                <a:ext cx="406068" cy="4060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644791" y="2350267"/>
                <a:ext cx="255468" cy="25546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>
                  <a:cs typeface="+mn-ea"/>
                  <a:sym typeface="+mn-lt"/>
                </a:endParaRPr>
              </a:p>
            </p:txBody>
          </p:sp>
        </p:grpSp>
        <p:sp>
          <p:nvSpPr>
            <p:cNvPr id="67" name="文本框 8"/>
            <p:cNvSpPr txBox="1"/>
            <p:nvPr/>
          </p:nvSpPr>
          <p:spPr>
            <a:xfrm>
              <a:off x="4927756" y="1983072"/>
              <a:ext cx="225681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jQuery AJAX</a:t>
              </a:r>
              <a:endPara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4927755" y="1892087"/>
              <a:ext cx="0" cy="5798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789715" y="208096"/>
            <a:ext cx="261257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accent1"/>
                </a:solidFill>
              </a:rPr>
              <a:t>前端技术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86" name="自由: 形状 85"/>
          <p:cNvSpPr/>
          <p:nvPr/>
        </p:nvSpPr>
        <p:spPr>
          <a:xfrm rot="2700000">
            <a:off x="6025850" y="813191"/>
            <a:ext cx="140300" cy="140300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2" name="图片 1" descr="截屏2019-12-31下午3.25.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05" y="1113790"/>
            <a:ext cx="3997325" cy="52489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前端功能演示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5098058" y="4681933"/>
            <a:ext cx="1995898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kumimoji="0" lang="en-US" altLang="en-AU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DEMO</a:t>
            </a:r>
            <a:endParaRPr kumimoji="0" lang="en-US" altLang="en-AU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4" name="Oval 25"/>
          <p:cNvSpPr/>
          <p:nvPr/>
        </p:nvSpPr>
        <p:spPr>
          <a:xfrm>
            <a:off x="5155058" y="2487930"/>
            <a:ext cx="1881899" cy="1881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Freeform 224"/>
          <p:cNvSpPr>
            <a:spLocks noEditPoints="1" noChangeArrowheads="1"/>
          </p:cNvSpPr>
          <p:nvPr/>
        </p:nvSpPr>
        <p:spPr bwMode="auto">
          <a:xfrm>
            <a:off x="5745867" y="3078843"/>
            <a:ext cx="700281" cy="700221"/>
          </a:xfrm>
          <a:custGeom>
            <a:avLst/>
            <a:gdLst>
              <a:gd name="T0" fmla="*/ 3 w 47"/>
              <a:gd name="T1" fmla="*/ 0 h 47"/>
              <a:gd name="T2" fmla="*/ 21 w 47"/>
              <a:gd name="T3" fmla="*/ 0 h 47"/>
              <a:gd name="T4" fmla="*/ 21 w 47"/>
              <a:gd name="T5" fmla="*/ 3 h 47"/>
              <a:gd name="T6" fmla="*/ 3 w 47"/>
              <a:gd name="T7" fmla="*/ 3 h 47"/>
              <a:gd name="T8" fmla="*/ 3 w 47"/>
              <a:gd name="T9" fmla="*/ 0 h 47"/>
              <a:gd name="T10" fmla="*/ 26 w 47"/>
              <a:gd name="T11" fmla="*/ 0 h 47"/>
              <a:gd name="T12" fmla="*/ 44 w 47"/>
              <a:gd name="T13" fmla="*/ 0 h 47"/>
              <a:gd name="T14" fmla="*/ 44 w 47"/>
              <a:gd name="T15" fmla="*/ 3 h 47"/>
              <a:gd name="T16" fmla="*/ 26 w 47"/>
              <a:gd name="T17" fmla="*/ 3 h 47"/>
              <a:gd name="T18" fmla="*/ 26 w 47"/>
              <a:gd name="T19" fmla="*/ 0 h 47"/>
              <a:gd name="T20" fmla="*/ 43 w 47"/>
              <a:gd name="T21" fmla="*/ 15 h 47"/>
              <a:gd name="T22" fmla="*/ 41 w 47"/>
              <a:gd name="T23" fmla="*/ 15 h 47"/>
              <a:gd name="T24" fmla="*/ 41 w 47"/>
              <a:gd name="T25" fmla="*/ 3 h 47"/>
              <a:gd name="T26" fmla="*/ 29 w 47"/>
              <a:gd name="T27" fmla="*/ 3 h 47"/>
              <a:gd name="T28" fmla="*/ 29 w 47"/>
              <a:gd name="T29" fmla="*/ 15 h 47"/>
              <a:gd name="T30" fmla="*/ 18 w 47"/>
              <a:gd name="T31" fmla="*/ 15 h 47"/>
              <a:gd name="T32" fmla="*/ 18 w 47"/>
              <a:gd name="T33" fmla="*/ 3 h 47"/>
              <a:gd name="T34" fmla="*/ 6 w 47"/>
              <a:gd name="T35" fmla="*/ 3 h 47"/>
              <a:gd name="T36" fmla="*/ 6 w 47"/>
              <a:gd name="T37" fmla="*/ 15 h 47"/>
              <a:gd name="T38" fmla="*/ 4 w 47"/>
              <a:gd name="T39" fmla="*/ 15 h 47"/>
              <a:gd name="T40" fmla="*/ 0 w 47"/>
              <a:gd name="T41" fmla="*/ 18 h 47"/>
              <a:gd name="T42" fmla="*/ 0 w 47"/>
              <a:gd name="T43" fmla="*/ 44 h 47"/>
              <a:gd name="T44" fmla="*/ 4 w 47"/>
              <a:gd name="T45" fmla="*/ 47 h 47"/>
              <a:gd name="T46" fmla="*/ 17 w 47"/>
              <a:gd name="T47" fmla="*/ 47 h 47"/>
              <a:gd name="T48" fmla="*/ 21 w 47"/>
              <a:gd name="T49" fmla="*/ 44 h 47"/>
              <a:gd name="T50" fmla="*/ 21 w 47"/>
              <a:gd name="T51" fmla="*/ 27 h 47"/>
              <a:gd name="T52" fmla="*/ 26 w 47"/>
              <a:gd name="T53" fmla="*/ 27 h 47"/>
              <a:gd name="T54" fmla="*/ 26 w 47"/>
              <a:gd name="T55" fmla="*/ 44 h 47"/>
              <a:gd name="T56" fmla="*/ 30 w 47"/>
              <a:gd name="T57" fmla="*/ 47 h 47"/>
              <a:gd name="T58" fmla="*/ 43 w 47"/>
              <a:gd name="T59" fmla="*/ 47 h 47"/>
              <a:gd name="T60" fmla="*/ 47 w 47"/>
              <a:gd name="T61" fmla="*/ 44 h 47"/>
              <a:gd name="T62" fmla="*/ 47 w 47"/>
              <a:gd name="T63" fmla="*/ 18 h 47"/>
              <a:gd name="T64" fmla="*/ 43 w 47"/>
              <a:gd name="T65" fmla="*/ 15 h 47"/>
              <a:gd name="T66" fmla="*/ 16 w 47"/>
              <a:gd name="T67" fmla="*/ 44 h 47"/>
              <a:gd name="T68" fmla="*/ 5 w 47"/>
              <a:gd name="T69" fmla="*/ 44 h 47"/>
              <a:gd name="T70" fmla="*/ 3 w 47"/>
              <a:gd name="T71" fmla="*/ 42 h 47"/>
              <a:gd name="T72" fmla="*/ 5 w 47"/>
              <a:gd name="T73" fmla="*/ 41 h 47"/>
              <a:gd name="T74" fmla="*/ 16 w 47"/>
              <a:gd name="T75" fmla="*/ 41 h 47"/>
              <a:gd name="T76" fmla="*/ 18 w 47"/>
              <a:gd name="T77" fmla="*/ 42 h 47"/>
              <a:gd name="T78" fmla="*/ 16 w 47"/>
              <a:gd name="T79" fmla="*/ 44 h 47"/>
              <a:gd name="T80" fmla="*/ 25 w 47"/>
              <a:gd name="T81" fmla="*/ 24 h 47"/>
              <a:gd name="T82" fmla="*/ 22 w 47"/>
              <a:gd name="T83" fmla="*/ 24 h 47"/>
              <a:gd name="T84" fmla="*/ 21 w 47"/>
              <a:gd name="T85" fmla="*/ 22 h 47"/>
              <a:gd name="T86" fmla="*/ 22 w 47"/>
              <a:gd name="T87" fmla="*/ 21 h 47"/>
              <a:gd name="T88" fmla="*/ 25 w 47"/>
              <a:gd name="T89" fmla="*/ 21 h 47"/>
              <a:gd name="T90" fmla="*/ 26 w 47"/>
              <a:gd name="T91" fmla="*/ 22 h 47"/>
              <a:gd name="T92" fmla="*/ 25 w 47"/>
              <a:gd name="T93" fmla="*/ 24 h 47"/>
              <a:gd name="T94" fmla="*/ 42 w 47"/>
              <a:gd name="T95" fmla="*/ 44 h 47"/>
              <a:gd name="T96" fmla="*/ 31 w 47"/>
              <a:gd name="T97" fmla="*/ 44 h 47"/>
              <a:gd name="T98" fmla="*/ 29 w 47"/>
              <a:gd name="T99" fmla="*/ 42 h 47"/>
              <a:gd name="T100" fmla="*/ 31 w 47"/>
              <a:gd name="T101" fmla="*/ 41 h 47"/>
              <a:gd name="T102" fmla="*/ 42 w 47"/>
              <a:gd name="T103" fmla="*/ 41 h 47"/>
              <a:gd name="T104" fmla="*/ 44 w 47"/>
              <a:gd name="T105" fmla="*/ 42 h 47"/>
              <a:gd name="T106" fmla="*/ 42 w 47"/>
              <a:gd name="T107" fmla="*/ 44 h 4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7"/>
              <a:gd name="T163" fmla="*/ 0 h 47"/>
              <a:gd name="T164" fmla="*/ 47 w 47"/>
              <a:gd name="T165" fmla="*/ 47 h 4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7" h="47">
                <a:moveTo>
                  <a:pt x="3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3"/>
                  <a:pt x="21" y="3"/>
                  <a:pt x="21" y="3"/>
                </a:cubicBezTo>
                <a:cubicBezTo>
                  <a:pt x="3" y="3"/>
                  <a:pt x="3" y="3"/>
                  <a:pt x="3" y="3"/>
                </a:cubicBezTo>
                <a:lnTo>
                  <a:pt x="3" y="0"/>
                </a:lnTo>
                <a:close/>
                <a:moveTo>
                  <a:pt x="26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3"/>
                  <a:pt x="44" y="3"/>
                  <a:pt x="44" y="3"/>
                </a:cubicBezTo>
                <a:cubicBezTo>
                  <a:pt x="26" y="3"/>
                  <a:pt x="26" y="3"/>
                  <a:pt x="26" y="3"/>
                </a:cubicBezTo>
                <a:lnTo>
                  <a:pt x="26" y="0"/>
                </a:lnTo>
                <a:close/>
                <a:moveTo>
                  <a:pt x="43" y="15"/>
                </a:moveTo>
                <a:cubicBezTo>
                  <a:pt x="41" y="15"/>
                  <a:pt x="41" y="15"/>
                  <a:pt x="41" y="15"/>
                </a:cubicBezTo>
                <a:cubicBezTo>
                  <a:pt x="41" y="3"/>
                  <a:pt x="41" y="3"/>
                  <a:pt x="41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5"/>
                  <a:pt x="29" y="15"/>
                  <a:pt x="2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3"/>
                  <a:pt x="18" y="3"/>
                  <a:pt x="18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2" y="15"/>
                  <a:pt x="0" y="16"/>
                  <a:pt x="0" y="1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2" y="47"/>
                  <a:pt x="4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9" y="47"/>
                  <a:pt x="21" y="45"/>
                  <a:pt x="21" y="44"/>
                </a:cubicBezTo>
                <a:cubicBezTo>
                  <a:pt x="21" y="27"/>
                  <a:pt x="21" y="27"/>
                  <a:pt x="21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5"/>
                  <a:pt x="28" y="47"/>
                  <a:pt x="30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5" y="47"/>
                  <a:pt x="47" y="45"/>
                  <a:pt x="47" y="44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6"/>
                  <a:pt x="45" y="15"/>
                  <a:pt x="43" y="15"/>
                </a:cubicBezTo>
                <a:close/>
                <a:moveTo>
                  <a:pt x="16" y="44"/>
                </a:moveTo>
                <a:cubicBezTo>
                  <a:pt x="5" y="44"/>
                  <a:pt x="5" y="44"/>
                  <a:pt x="5" y="44"/>
                </a:cubicBezTo>
                <a:cubicBezTo>
                  <a:pt x="4" y="44"/>
                  <a:pt x="3" y="43"/>
                  <a:pt x="3" y="42"/>
                </a:cubicBezTo>
                <a:cubicBezTo>
                  <a:pt x="3" y="42"/>
                  <a:pt x="4" y="41"/>
                  <a:pt x="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7" y="41"/>
                  <a:pt x="18" y="42"/>
                  <a:pt x="18" y="42"/>
                </a:cubicBezTo>
                <a:cubicBezTo>
                  <a:pt x="18" y="43"/>
                  <a:pt x="17" y="44"/>
                  <a:pt x="16" y="44"/>
                </a:cubicBezTo>
                <a:close/>
                <a:moveTo>
                  <a:pt x="25" y="24"/>
                </a:move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3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1"/>
                  <a:pt x="26" y="22"/>
                </a:cubicBezTo>
                <a:cubicBezTo>
                  <a:pt x="26" y="23"/>
                  <a:pt x="26" y="24"/>
                  <a:pt x="25" y="24"/>
                </a:cubicBezTo>
                <a:close/>
                <a:moveTo>
                  <a:pt x="42" y="44"/>
                </a:moveTo>
                <a:cubicBezTo>
                  <a:pt x="31" y="44"/>
                  <a:pt x="31" y="44"/>
                  <a:pt x="31" y="44"/>
                </a:cubicBezTo>
                <a:cubicBezTo>
                  <a:pt x="30" y="44"/>
                  <a:pt x="29" y="43"/>
                  <a:pt x="29" y="42"/>
                </a:cubicBezTo>
                <a:cubicBezTo>
                  <a:pt x="29" y="42"/>
                  <a:pt x="30" y="41"/>
                  <a:pt x="31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4" y="42"/>
                  <a:pt x="44" y="42"/>
                </a:cubicBezTo>
                <a:cubicBezTo>
                  <a:pt x="44" y="43"/>
                  <a:pt x="43" y="44"/>
                  <a:pt x="4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701668" y="1880581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架构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701564" y="1880581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独立场景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01668" y="3882238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混合场景</a:t>
            </a:r>
            <a:endParaRPr kumimoji="0" lang="zh-CN" altLang="en-A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701564" y="3882238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压力测试</a:t>
            </a:r>
            <a:endParaRPr kumimoji="0" lang="zh-CN" altLang="en-A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701668" y="1875369"/>
            <a:ext cx="588559" cy="58855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7114664" y="1875369"/>
            <a:ext cx="588559" cy="58855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I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114664" y="5295337"/>
            <a:ext cx="588559" cy="58855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F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701668" y="5295337"/>
            <a:ext cx="588559" cy="58855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性能测试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设计思想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8" name="Slide Number Placeholder 3"/>
          <p:cNvSpPr txBox="1"/>
          <p:nvPr/>
        </p:nvSpPr>
        <p:spPr>
          <a:xfrm>
            <a:off x="11481724" y="436880"/>
            <a:ext cx="431078" cy="188223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FCEE2C88-6C8F-484D-AF69-578F576B1F44}" type="slidenum">
              <a:rPr lang="en-US" smtClean="0">
                <a:solidFill>
                  <a:schemeClr val="tx1"/>
                </a:solidFill>
                <a:latin typeface="+mn-lt"/>
                <a:cs typeface="+mn-ea"/>
                <a:sym typeface="+mn-lt"/>
              </a:rPr>
            </a:fld>
            <a:endParaRPr lang="en-US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0" name="Text Placeholder 33"/>
          <p:cNvSpPr txBox="1"/>
          <p:nvPr/>
        </p:nvSpPr>
        <p:spPr>
          <a:xfrm>
            <a:off x="1396008" y="1078308"/>
            <a:ext cx="1995898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环境配置</a:t>
            </a:r>
            <a:endParaRPr lang="zh-CN" altLang="en-US" sz="1600" b="1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5" name="Text Placeholder 33"/>
          <p:cNvSpPr txBox="1"/>
          <p:nvPr/>
        </p:nvSpPr>
        <p:spPr>
          <a:xfrm>
            <a:off x="3864037" y="1078004"/>
            <a:ext cx="1995898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kumimoji="0" lang="zh-CN" altLang="en-AU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独立场景</a:t>
            </a:r>
            <a:endParaRPr kumimoji="0" lang="zh-CN" altLang="en-AU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57" name="Group 8"/>
          <p:cNvGrpSpPr>
            <a:grpSpLocks noChangeAspect="1"/>
          </p:cNvGrpSpPr>
          <p:nvPr/>
        </p:nvGrpSpPr>
        <p:grpSpPr bwMode="auto">
          <a:xfrm>
            <a:off x="3898374" y="1644650"/>
            <a:ext cx="1927225" cy="2284413"/>
            <a:chOff x="2456" y="1036"/>
            <a:chExt cx="1214" cy="1439"/>
          </a:xfrm>
        </p:grpSpPr>
        <p:sp>
          <p:nvSpPr>
            <p:cNvPr id="58" name="AutoShape 7"/>
            <p:cNvSpPr>
              <a:spLocks noChangeAspect="1" noChangeArrowheads="1" noTextEdit="1"/>
            </p:cNvSpPr>
            <p:nvPr/>
          </p:nvSpPr>
          <p:spPr bwMode="auto">
            <a:xfrm>
              <a:off x="2456" y="1036"/>
              <a:ext cx="1214" cy="1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2871" y="135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+mn-lt"/>
                <a:cs typeface="+mn-ea"/>
                <a:sym typeface="+mn-lt"/>
              </a:endParaRPr>
            </a:p>
          </p:txBody>
        </p:sp>
      </p:grpSp>
      <p:sp>
        <p:nvSpPr>
          <p:cNvPr id="64" name="Text Placeholder 32"/>
          <p:cNvSpPr txBox="1"/>
          <p:nvPr/>
        </p:nvSpPr>
        <p:spPr>
          <a:xfrm>
            <a:off x="3766820" y="1644650"/>
            <a:ext cx="2190115" cy="44380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成功注册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邮箱名不符合规定格式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电话号码不符合规定格式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成功登录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用户名或密码错误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预约场馆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用户浏览场馆信息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浏览新闻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发布留言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查看个人信息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37" name="Text Placeholder 33"/>
          <p:cNvSpPr txBox="1"/>
          <p:nvPr/>
        </p:nvSpPr>
        <p:spPr>
          <a:xfrm>
            <a:off x="6234911" y="1078308"/>
            <a:ext cx="1995898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混合场景</a:t>
            </a:r>
            <a:endParaRPr lang="zh-CN" altLang="en-US" sz="1600" b="1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5" name="Text Placeholder 32"/>
          <p:cNvSpPr txBox="1"/>
          <p:nvPr/>
        </p:nvSpPr>
        <p:spPr>
          <a:xfrm>
            <a:off x="6235065" y="1718310"/>
            <a:ext cx="2190115" cy="43065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1、用户注册-&gt;用户登录-&gt;用户登出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2、用户登录-&gt;查看个人信息-&gt;用户登出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3、用户登录-&gt;查看场馆信息-&gt;用户登出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4、用户登录-&gt;查看新闻-&gt;用户登出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5、用户登录-&gt;用户发布留言-&gt;点击提交-&gt;用户登出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6、用户登录-&gt;用户填写预约信息-&gt;点击提交-&gt;用户登出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7、用户登录-&gt;用户点击个人信息-&gt;用户查看预约信息-&gt;用户登出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8、用户登录-&gt;用户点击个人信息-&gt;用户修改个人信息-&gt;用户点击更新-&gt;用户登出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1" name="Text Placeholder 33"/>
          <p:cNvSpPr txBox="1"/>
          <p:nvPr/>
        </p:nvSpPr>
        <p:spPr>
          <a:xfrm>
            <a:off x="8897250" y="1078308"/>
            <a:ext cx="1995898" cy="28017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zh-CN" altLang="en-US" sz="1600" b="1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压力测试</a:t>
            </a:r>
            <a:endParaRPr lang="zh-CN" altLang="en-US" sz="1600" b="1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6" name="Text Placeholder 32"/>
          <p:cNvSpPr txBox="1"/>
          <p:nvPr/>
        </p:nvSpPr>
        <p:spPr>
          <a:xfrm>
            <a:off x="8702675" y="1644650"/>
            <a:ext cx="2190115" cy="43802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预约场馆</a:t>
            </a:r>
            <a:endParaRPr kumimoji="0" lang="zh-CN" altLang="en-US" sz="1000" b="0" i="0" u="none" strike="noStrike" kern="1200" cap="none" spc="0" normalizeH="0" baseline="0" noProof="0" dirty="0" err="1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2000</a:t>
            </a:r>
            <a:r>
              <a:rPr kumimoji="0" lang="zh-CN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个线程并发</a:t>
            </a:r>
            <a:endParaRPr kumimoji="0" lang="zh-CN" altLang="en-US" sz="1000" b="0" i="0" u="none" strike="noStrike" kern="1200" cap="none" spc="0" normalizeH="0" baseline="0" noProof="0" dirty="0" err="1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" y="1718945"/>
            <a:ext cx="2129155" cy="700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" y="2891790"/>
            <a:ext cx="2129155" cy="980440"/>
          </a:xfrm>
          <a:prstGeom prst="rect">
            <a:avLst/>
          </a:prstGeom>
        </p:spPr>
      </p:pic>
      <p:pic>
        <p:nvPicPr>
          <p:cNvPr id="5" name="图片 4" descr="截屏2019-12-31下午3.44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4427855"/>
            <a:ext cx="2283460" cy="74930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性能测试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脚本展示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5" name="图片 4" descr="截屏2019-12-31下午3.59.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910" y="1051560"/>
            <a:ext cx="8670290" cy="550608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性能测试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291591" y="127714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测试结果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646234" y="112665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729666" y="127714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pic>
        <p:nvPicPr>
          <p:cNvPr id="2" name="图片 1" descr="截屏2019-12-28下午4.30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355" y="879475"/>
            <a:ext cx="9298305" cy="1783080"/>
          </a:xfrm>
          <a:prstGeom prst="rect">
            <a:avLst/>
          </a:prstGeom>
        </p:spPr>
      </p:pic>
      <p:pic>
        <p:nvPicPr>
          <p:cNvPr id="3" name="图片 2" descr="截屏2019-12-28下午4.33.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55" y="3175635"/>
            <a:ext cx="9011920" cy="333819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3701668" y="1880581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用户信息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701564" y="1880581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场馆预约信息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701668" y="3882238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留言</a:t>
            </a:r>
            <a:endParaRPr kumimoji="0" lang="zh-CN" altLang="en-A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701564" y="3882238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新闻</a:t>
            </a:r>
            <a:endParaRPr kumimoji="0" lang="zh-CN" altLang="en-A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系统测试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324610" y="2476500"/>
          <a:ext cx="903859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665"/>
                <a:gridCol w="768350"/>
                <a:gridCol w="671195"/>
                <a:gridCol w="713740"/>
                <a:gridCol w="853440"/>
                <a:gridCol w="853440"/>
                <a:gridCol w="853440"/>
                <a:gridCol w="853440"/>
                <a:gridCol w="853440"/>
                <a:gridCol w="85344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测试用例总数</a:t>
                      </a:r>
                      <a:endParaRPr lang="zh-CN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260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执行用例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253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删除用例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受阻用例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实测用例数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253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  <a:tc hMerge="1">
                  <a:tcPr>
                    <a:solidFill>
                      <a:schemeClr val="bg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发现缺陷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致命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严重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一般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建议</a:t>
                      </a:r>
                      <a:endParaRPr lang="zh-CN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9" name="TextBox 1"/>
          <p:cNvSpPr txBox="1"/>
          <p:nvPr/>
        </p:nvSpPr>
        <p:spPr>
          <a:xfrm>
            <a:off x="1548765" y="1409700"/>
            <a:ext cx="3378835" cy="5835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r>
              <a:rPr lang="zh-CN" altLang="en-US" sz="3200" dirty="0">
                <a:solidFill>
                  <a:srgbClr val="F23B48"/>
                </a:solidFill>
                <a:cs typeface="+mn-ea"/>
                <a:sym typeface="+mn-lt"/>
              </a:rPr>
              <a:t>手工测试统计</a:t>
            </a:r>
            <a:endParaRPr lang="zh-CN" altLang="en-US" sz="3200" dirty="0">
              <a:solidFill>
                <a:srgbClr val="F23B4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4" name="图片 3" descr="屏幕快照 2020-01-02 下午4.43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45" y="148590"/>
            <a:ext cx="11040110" cy="656082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文本框 8"/>
          <p:cNvSpPr txBox="1"/>
          <p:nvPr/>
        </p:nvSpPr>
        <p:spPr>
          <a:xfrm>
            <a:off x="4577080" y="2931160"/>
            <a:ext cx="55873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后端开发及相关测试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416441" y="2757714"/>
            <a:ext cx="0" cy="112858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699658" y="2485638"/>
            <a:ext cx="1547892" cy="1573583"/>
            <a:chOff x="2498710" y="2311467"/>
            <a:chExt cx="1748840" cy="1777866"/>
          </a:xfrm>
        </p:grpSpPr>
        <p:sp>
          <p:nvSpPr>
            <p:cNvPr id="2" name="椭圆 1"/>
            <p:cNvSpPr/>
            <p:nvPr/>
          </p:nvSpPr>
          <p:spPr>
            <a:xfrm>
              <a:off x="2644792" y="2457549"/>
              <a:ext cx="1456676" cy="14566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8000" dirty="0"/>
                <a:t>1</a:t>
              </a:r>
              <a:endParaRPr lang="zh-CN" altLang="en-US" sz="8000" dirty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2498710" y="2311467"/>
              <a:ext cx="1748840" cy="1748840"/>
            </a:xfrm>
            <a:prstGeom prst="ellipse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800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3758995" y="3683265"/>
              <a:ext cx="406068" cy="4060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644791" y="2350267"/>
              <a:ext cx="255468" cy="255468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2" name="图片 1" descr="屏幕快照 2020-01-02 下午4.44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416560"/>
            <a:ext cx="12066905" cy="537908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4" name="图片 3" descr="屏幕快照 2020-01-02 下午5.32.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461010"/>
            <a:ext cx="11516995" cy="585597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6" name="图片 5" descr="屏幕快照 2020-01-02 下午5.25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" y="320675"/>
            <a:ext cx="11793855" cy="621728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4" name="图片 3" descr="屏幕快照 2020-01-02 下午5.24.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150495"/>
            <a:ext cx="11536680" cy="633158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  <p:pic>
        <p:nvPicPr>
          <p:cNvPr id="5" name="图片 4" descr="屏幕快照 2020-01-02 下午5.24.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295275"/>
            <a:ext cx="11641455" cy="602170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快照 2020-01-02 下午5.40.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440" y="168910"/>
            <a:ext cx="1053465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快照 2020-01-02 下午5.4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" y="295910"/>
            <a:ext cx="10348595" cy="62795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1959688" y="-511830"/>
            <a:ext cx="8511676" cy="791552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588485" y="-1160759"/>
            <a:ext cx="9254082" cy="921337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063111" y="930360"/>
            <a:ext cx="8065769" cy="5446338"/>
            <a:chOff x="2063111" y="930360"/>
            <a:chExt cx="8065769" cy="5446338"/>
          </a:xfrm>
        </p:grpSpPr>
        <p:sp>
          <p:nvSpPr>
            <p:cNvPr id="26" name="椭圆 25"/>
            <p:cNvSpPr/>
            <p:nvPr/>
          </p:nvSpPr>
          <p:spPr>
            <a:xfrm>
              <a:off x="2063111" y="9303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9787942" y="6035760"/>
              <a:ext cx="340938" cy="340938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" name="自由: 形状 27"/>
          <p:cNvSpPr/>
          <p:nvPr/>
        </p:nvSpPr>
        <p:spPr>
          <a:xfrm rot="13500000">
            <a:off x="6068577" y="783410"/>
            <a:ext cx="293901" cy="293901"/>
          </a:xfrm>
          <a:custGeom>
            <a:avLst/>
            <a:gdLst>
              <a:gd name="connsiteX0" fmla="*/ 75778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749181 h 914400"/>
              <a:gd name="connsiteX5" fmla="*/ 757780 w 914400"/>
              <a:gd name="connsiteY5" fmla="*/ 749181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914400">
                <a:moveTo>
                  <a:pt x="75778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749181"/>
                </a:lnTo>
                <a:lnTo>
                  <a:pt x="757780" y="749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空心弧 2"/>
          <p:cNvSpPr/>
          <p:nvPr/>
        </p:nvSpPr>
        <p:spPr>
          <a:xfrm rot="7086271">
            <a:off x="6496050" y="2687637"/>
            <a:ext cx="1482725" cy="1482725"/>
          </a:xfrm>
          <a:custGeom>
            <a:avLst/>
            <a:gdLst/>
            <a:ahLst/>
            <a:cxnLst>
              <a:cxn ang="0">
                <a:pos x="719254" y="1482395"/>
              </a:cxn>
              <a:cxn ang="0">
                <a:pos x="18905" y="907716"/>
              </a:cxn>
              <a:cxn ang="0">
                <a:pos x="397400" y="84620"/>
              </a:cxn>
              <a:cxn ang="0">
                <a:pos x="1289534" y="242235"/>
              </a:cxn>
              <a:cxn ang="0">
                <a:pos x="1363085" y="1145194"/>
              </a:cxn>
              <a:cxn ang="0">
                <a:pos x="1349991" y="1136690"/>
              </a:cxn>
              <a:cxn ang="0">
                <a:pos x="1277989" y="252748"/>
              </a:cxn>
              <a:cxn ang="0">
                <a:pos x="404645" y="98453"/>
              </a:cxn>
              <a:cxn ang="0">
                <a:pos x="34121" y="904213"/>
              </a:cxn>
              <a:cxn ang="0">
                <a:pos x="719720" y="1466788"/>
              </a:cxn>
              <a:cxn ang="0">
                <a:pos x="719254" y="1482395"/>
              </a:cxn>
            </a:cxnLst>
            <a:rect l="0" t="0" r="0" b="0"/>
            <a:pathLst>
              <a:path w="1482725" h="1482725">
                <a:moveTo>
                  <a:pt x="719254" y="1482395"/>
                </a:moveTo>
                <a:cubicBezTo>
                  <a:pt x="382299" y="1472342"/>
                  <a:pt x="94548" y="1236225"/>
                  <a:pt x="18905" y="907716"/>
                </a:cubicBezTo>
                <a:cubicBezTo>
                  <a:pt x="-56738" y="579208"/>
                  <a:pt x="98774" y="241023"/>
                  <a:pt x="397400" y="84620"/>
                </a:cubicBezTo>
                <a:cubicBezTo>
                  <a:pt x="696026" y="-71783"/>
                  <a:pt x="1062576" y="-7024"/>
                  <a:pt x="1289534" y="242235"/>
                </a:cubicBezTo>
                <a:cubicBezTo>
                  <a:pt x="1516492" y="491494"/>
                  <a:pt x="1546711" y="862491"/>
                  <a:pt x="1363085" y="1145194"/>
                </a:cubicBezTo>
                <a:lnTo>
                  <a:pt x="1349991" y="1136690"/>
                </a:lnTo>
                <a:cubicBezTo>
                  <a:pt x="1529750" y="859941"/>
                  <a:pt x="1500167" y="496757"/>
                  <a:pt x="1277989" y="252748"/>
                </a:cubicBezTo>
                <a:cubicBezTo>
                  <a:pt x="1055811" y="8739"/>
                  <a:pt x="696982" y="-54656"/>
                  <a:pt x="404645" y="98453"/>
                </a:cubicBezTo>
                <a:cubicBezTo>
                  <a:pt x="112308" y="251562"/>
                  <a:pt x="-39929" y="582624"/>
                  <a:pt x="34121" y="904213"/>
                </a:cubicBezTo>
                <a:cubicBezTo>
                  <a:pt x="108171" y="1225803"/>
                  <a:pt x="389862" y="1456947"/>
                  <a:pt x="719720" y="1466788"/>
                </a:cubicBezTo>
                <a:cubicBezTo>
                  <a:pt x="719565" y="1471990"/>
                  <a:pt x="719409" y="1477193"/>
                  <a:pt x="719254" y="1482395"/>
                </a:cubicBezTo>
                <a:close/>
              </a:path>
            </a:pathLst>
          </a:custGeom>
          <a:solidFill>
            <a:schemeClr val="bg1"/>
          </a:solidFill>
          <a:ln w="317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4360863" y="3773487"/>
            <a:ext cx="2192337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谢谢聆听</a:t>
            </a:r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3532480" y="3726731"/>
            <a:ext cx="5127040" cy="46166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dist" eaLnBrk="1" hangingPunct="1"/>
            <a:r>
              <a:rPr lang="en-US" altLang="zh-CN" sz="2400" dirty="0">
                <a:solidFill>
                  <a:schemeClr val="accent2"/>
                </a:solidFill>
                <a:cs typeface="+mn-ea"/>
                <a:sym typeface="+mn-lt"/>
              </a:rPr>
              <a:t>THANKS FOR YOUR WATCHING</a:t>
            </a:r>
            <a:endParaRPr lang="en-US" altLang="zh-CN" sz="24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29" name="TextBox 1"/>
          <p:cNvSpPr txBox="1"/>
          <p:nvPr/>
        </p:nvSpPr>
        <p:spPr>
          <a:xfrm>
            <a:off x="3464510" y="2669605"/>
            <a:ext cx="5262980" cy="110799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/>
            <a:r>
              <a:rPr lang="zh-CN" altLang="en-US" sz="6600" dirty="0">
                <a:solidFill>
                  <a:srgbClr val="F23B48"/>
                </a:solidFill>
                <a:cs typeface="+mn-ea"/>
                <a:sym typeface="+mn-lt"/>
              </a:rPr>
              <a:t>谢谢您的观看</a:t>
            </a:r>
            <a:endParaRPr lang="en-US" altLang="zh-CN" sz="6600" dirty="0">
              <a:solidFill>
                <a:srgbClr val="F23B48"/>
              </a:solidFill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312" y="6316805"/>
            <a:ext cx="2093459" cy="5411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385188" y="1868516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框架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385084" y="1868516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数据库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385188" y="3870173"/>
            <a:ext cx="2001659" cy="200165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cs typeface="+mn-ea"/>
                <a:sym typeface="+mn-lt"/>
              </a:rPr>
              <a:t>权限管理</a:t>
            </a:r>
            <a:endParaRPr lang="zh-CN" altLang="en-US" sz="16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385084" y="3870173"/>
            <a:ext cx="2001659" cy="20016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kumimoji="0" lang="zh-CN" altLang="en-A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测试工具</a:t>
            </a:r>
            <a:endParaRPr kumimoji="0" lang="zh-CN" altLang="en-A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1385188" y="1863304"/>
            <a:ext cx="588559" cy="58855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S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798184" y="1863304"/>
            <a:ext cx="588559" cy="58855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W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798184" y="5283272"/>
            <a:ext cx="588559" cy="58855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O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385188" y="5283272"/>
            <a:ext cx="588559" cy="58855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T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6529705" y="5455920"/>
            <a:ext cx="4843780" cy="51689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单元测试：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junit + mockito+springboot test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权限测试：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spring security test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接口测试：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postman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6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3" name="Text Placeholder 33"/>
          <p:cNvSpPr txBox="1"/>
          <p:nvPr/>
        </p:nvSpPr>
        <p:spPr>
          <a:xfrm>
            <a:off x="6516019" y="5044369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测试工具</a:t>
            </a:r>
            <a:endParaRPr kumimoji="0" lang="zh-CN" altLang="en-AU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6328128" y="5082469"/>
            <a:ext cx="0" cy="718378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32"/>
          <p:cNvSpPr txBox="1"/>
          <p:nvPr/>
        </p:nvSpPr>
        <p:spPr>
          <a:xfrm>
            <a:off x="6529687" y="4289557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spring security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51" name="Text Placeholder 33"/>
          <p:cNvSpPr txBox="1"/>
          <p:nvPr/>
        </p:nvSpPr>
        <p:spPr>
          <a:xfrm>
            <a:off x="6516019" y="3985303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权限管理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328128" y="4002450"/>
            <a:ext cx="0" cy="718378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2"/>
          <p:cNvSpPr txBox="1"/>
          <p:nvPr/>
        </p:nvSpPr>
        <p:spPr>
          <a:xfrm>
            <a:off x="6522067" y="3170801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MySQL+MyBatis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49" name="Text Placeholder 33"/>
          <p:cNvSpPr txBox="1"/>
          <p:nvPr/>
        </p:nvSpPr>
        <p:spPr>
          <a:xfrm>
            <a:off x="6516019" y="2922427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数据库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328128" y="2943323"/>
            <a:ext cx="0" cy="718378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4" name="Text Placeholder 32"/>
          <p:cNvSpPr txBox="1"/>
          <p:nvPr/>
        </p:nvSpPr>
        <p:spPr>
          <a:xfrm>
            <a:off x="6529687" y="2169463"/>
            <a:ext cx="4277125" cy="5165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springboot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287" name="Text Placeholder 33"/>
          <p:cNvSpPr txBox="1"/>
          <p:nvPr/>
        </p:nvSpPr>
        <p:spPr>
          <a:xfrm>
            <a:off x="6516019" y="1863304"/>
            <a:ext cx="4290793" cy="30431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zh-CN" altLang="en-US" sz="1800" b="1" dirty="0">
                <a:solidFill>
                  <a:srgbClr val="F23B48"/>
                </a:solidFill>
                <a:latin typeface="+mn-lt"/>
                <a:cs typeface="+mn-ea"/>
                <a:sym typeface="+mn-lt"/>
              </a:rPr>
              <a:t>框架</a:t>
            </a:r>
            <a:endParaRPr lang="zh-CN" altLang="en-US" sz="1800" b="1" dirty="0">
              <a:solidFill>
                <a:srgbClr val="F23B48"/>
              </a:solidFill>
              <a:latin typeface="+mn-lt"/>
              <a:cs typeface="+mn-ea"/>
              <a:sym typeface="+mn-l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6328128" y="1863304"/>
            <a:ext cx="0" cy="718378"/>
          </a:xfrm>
          <a:prstGeom prst="line">
            <a:avLst/>
          </a:prstGeom>
          <a:ln w="50800">
            <a:solidFill>
              <a:srgbClr val="F23B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后端结构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后端结构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37940" y="398780"/>
            <a:ext cx="3380105" cy="617601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99890" y="1307465"/>
            <a:ext cx="7346315" cy="4982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" y="1828165"/>
            <a:ext cx="3433445" cy="394017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数据库相关测试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0330" y="1289050"/>
            <a:ext cx="4381500" cy="120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330" y="3121025"/>
            <a:ext cx="6483350" cy="3070860"/>
          </a:xfrm>
          <a:prstGeom prst="rect">
            <a:avLst/>
          </a:prstGeom>
        </p:spPr>
      </p:pic>
      <p:sp>
        <p:nvSpPr>
          <p:cNvPr id="117" name="Text Placeholder 33"/>
          <p:cNvSpPr txBox="1"/>
          <p:nvPr/>
        </p:nvSpPr>
        <p:spPr>
          <a:xfrm>
            <a:off x="1762126" y="180165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事务回滚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1116769" y="165116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1200201" y="180165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" name="Text Placeholder 33"/>
          <p:cNvSpPr txBox="1"/>
          <p:nvPr/>
        </p:nvSpPr>
        <p:spPr>
          <a:xfrm>
            <a:off x="1762126" y="456390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测试代码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9" name="Oval 117"/>
          <p:cNvSpPr/>
          <p:nvPr/>
        </p:nvSpPr>
        <p:spPr>
          <a:xfrm>
            <a:off x="1116769" y="441341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Freeform 129"/>
          <p:cNvSpPr>
            <a:spLocks noEditPoints="1" noChangeArrowheads="1"/>
          </p:cNvSpPr>
          <p:nvPr/>
        </p:nvSpPr>
        <p:spPr bwMode="auto">
          <a:xfrm>
            <a:off x="1200201" y="456390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9" name="Text Placeholder 33"/>
          <p:cNvSpPr txBox="1"/>
          <p:nvPr/>
        </p:nvSpPr>
        <p:spPr>
          <a:xfrm>
            <a:off x="1562140" y="2311929"/>
            <a:ext cx="2842693" cy="75119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en-A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@Transactional</a:t>
            </a:r>
            <a:endParaRPr lang="en-US" altLang="en-AU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en-A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@Rollback(value = true)</a:t>
            </a:r>
            <a:endParaRPr lang="en-US" altLang="en-AU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" name="Text Placeholder 33"/>
          <p:cNvSpPr txBox="1"/>
          <p:nvPr/>
        </p:nvSpPr>
        <p:spPr>
          <a:xfrm>
            <a:off x="1638935" y="4935220"/>
            <a:ext cx="3082290" cy="7512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en-AU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@Autowired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注入真实的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Mapper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对象，真实地将数据插入数据库中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单元测试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656081" y="254333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Service</a:t>
            </a: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实现层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1010724" y="239284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1094156" y="254333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9" name="Text Placeholder 33"/>
          <p:cNvSpPr txBox="1"/>
          <p:nvPr/>
        </p:nvSpPr>
        <p:spPr>
          <a:xfrm>
            <a:off x="1456095" y="3053609"/>
            <a:ext cx="2842693" cy="75119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en-A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@Autowired Service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对象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@MockBean Mapper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对象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1675" y="2207895"/>
            <a:ext cx="4834890" cy="2443480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E2C88-6C8F-484D-AF69-578F576B1F44}" type="slidenum">
              <a:rPr lang="en-US" noProof="0" smtClean="0">
                <a:latin typeface="+mn-lt"/>
                <a:cs typeface="+mn-ea"/>
                <a:sym typeface="+mn-lt"/>
              </a:rPr>
            </a:fld>
            <a:endParaRPr lang="en-US" noProof="0" dirty="0">
              <a:latin typeface="+mn-lt"/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单元测试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7" name="Text Placeholder 33"/>
          <p:cNvSpPr txBox="1"/>
          <p:nvPr/>
        </p:nvSpPr>
        <p:spPr>
          <a:xfrm>
            <a:off x="1656081" y="2543336"/>
            <a:ext cx="2233060" cy="37152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Controller</a:t>
            </a:r>
            <a:r>
              <a:rPr lang="zh-CN" altLang="en-US" sz="1600" dirty="0">
                <a:solidFill>
                  <a:schemeClr val="accent2"/>
                </a:solidFill>
                <a:latin typeface="+mn-lt"/>
                <a:cs typeface="+mn-ea"/>
                <a:sym typeface="+mn-lt"/>
              </a:rPr>
              <a:t>层</a:t>
            </a:r>
            <a:endParaRPr lang="zh-CN" altLang="en-US" sz="1600" dirty="0">
              <a:solidFill>
                <a:schemeClr val="accent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1010724" y="2392843"/>
            <a:ext cx="522021" cy="522020"/>
          </a:xfrm>
          <a:prstGeom prst="ellipse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129"/>
          <p:cNvSpPr>
            <a:spLocks noEditPoints="1" noChangeArrowheads="1"/>
          </p:cNvSpPr>
          <p:nvPr/>
        </p:nvSpPr>
        <p:spPr bwMode="auto">
          <a:xfrm>
            <a:off x="1094156" y="2543336"/>
            <a:ext cx="361688" cy="185257"/>
          </a:xfrm>
          <a:custGeom>
            <a:avLst/>
            <a:gdLst>
              <a:gd name="T0" fmla="*/ 188 w 216"/>
              <a:gd name="T1" fmla="*/ 41 h 94"/>
              <a:gd name="T2" fmla="*/ 178 w 216"/>
              <a:gd name="T3" fmla="*/ 43 h 94"/>
              <a:gd name="T4" fmla="*/ 129 w 216"/>
              <a:gd name="T5" fmla="*/ 0 h 94"/>
              <a:gd name="T6" fmla="*/ 111 w 216"/>
              <a:gd name="T7" fmla="*/ 3 h 94"/>
              <a:gd name="T8" fmla="*/ 108 w 216"/>
              <a:gd name="T9" fmla="*/ 6 h 94"/>
              <a:gd name="T10" fmla="*/ 108 w 216"/>
              <a:gd name="T11" fmla="*/ 91 h 94"/>
              <a:gd name="T12" fmla="*/ 111 w 216"/>
              <a:gd name="T13" fmla="*/ 94 h 94"/>
              <a:gd name="T14" fmla="*/ 188 w 216"/>
              <a:gd name="T15" fmla="*/ 94 h 94"/>
              <a:gd name="T16" fmla="*/ 216 w 216"/>
              <a:gd name="T17" fmla="*/ 68 h 94"/>
              <a:gd name="T18" fmla="*/ 188 w 216"/>
              <a:gd name="T19" fmla="*/ 41 h 94"/>
              <a:gd name="T20" fmla="*/ 85 w 216"/>
              <a:gd name="T21" fmla="*/ 94 h 94"/>
              <a:gd name="T22" fmla="*/ 91 w 216"/>
              <a:gd name="T23" fmla="*/ 94 h 94"/>
              <a:gd name="T24" fmla="*/ 95 w 216"/>
              <a:gd name="T25" fmla="*/ 47 h 94"/>
              <a:gd name="T26" fmla="*/ 91 w 216"/>
              <a:gd name="T27" fmla="*/ 0 h 94"/>
              <a:gd name="T28" fmla="*/ 85 w 216"/>
              <a:gd name="T29" fmla="*/ 0 h 94"/>
              <a:gd name="T30" fmla="*/ 81 w 216"/>
              <a:gd name="T31" fmla="*/ 47 h 94"/>
              <a:gd name="T32" fmla="*/ 85 w 216"/>
              <a:gd name="T33" fmla="*/ 94 h 94"/>
              <a:gd name="T34" fmla="*/ 64 w 216"/>
              <a:gd name="T35" fmla="*/ 94 h 94"/>
              <a:gd name="T36" fmla="*/ 58 w 216"/>
              <a:gd name="T37" fmla="*/ 94 h 94"/>
              <a:gd name="T38" fmla="*/ 54 w 216"/>
              <a:gd name="T39" fmla="*/ 60 h 94"/>
              <a:gd name="T40" fmla="*/ 58 w 216"/>
              <a:gd name="T41" fmla="*/ 27 h 94"/>
              <a:gd name="T42" fmla="*/ 64 w 216"/>
              <a:gd name="T43" fmla="*/ 27 h 94"/>
              <a:gd name="T44" fmla="*/ 68 w 216"/>
              <a:gd name="T45" fmla="*/ 61 h 94"/>
              <a:gd name="T46" fmla="*/ 64 w 216"/>
              <a:gd name="T47" fmla="*/ 94 h 94"/>
              <a:gd name="T48" fmla="*/ 31 w 216"/>
              <a:gd name="T49" fmla="*/ 94 h 94"/>
              <a:gd name="T50" fmla="*/ 37 w 216"/>
              <a:gd name="T51" fmla="*/ 94 h 94"/>
              <a:gd name="T52" fmla="*/ 41 w 216"/>
              <a:gd name="T53" fmla="*/ 67 h 94"/>
              <a:gd name="T54" fmla="*/ 37 w 216"/>
              <a:gd name="T55" fmla="*/ 40 h 94"/>
              <a:gd name="T56" fmla="*/ 31 w 216"/>
              <a:gd name="T57" fmla="*/ 40 h 94"/>
              <a:gd name="T58" fmla="*/ 27 w 216"/>
              <a:gd name="T59" fmla="*/ 67 h 94"/>
              <a:gd name="T60" fmla="*/ 31 w 216"/>
              <a:gd name="T61" fmla="*/ 94 h 94"/>
              <a:gd name="T62" fmla="*/ 4 w 216"/>
              <a:gd name="T63" fmla="*/ 81 h 94"/>
              <a:gd name="T64" fmla="*/ 10 w 216"/>
              <a:gd name="T65" fmla="*/ 81 h 94"/>
              <a:gd name="T66" fmla="*/ 14 w 216"/>
              <a:gd name="T67" fmla="*/ 67 h 94"/>
              <a:gd name="T68" fmla="*/ 10 w 216"/>
              <a:gd name="T69" fmla="*/ 54 h 94"/>
              <a:gd name="T70" fmla="*/ 4 w 216"/>
              <a:gd name="T71" fmla="*/ 54 h 94"/>
              <a:gd name="T72" fmla="*/ 0 w 216"/>
              <a:gd name="T73" fmla="*/ 67 h 94"/>
              <a:gd name="T74" fmla="*/ 4 w 216"/>
              <a:gd name="T75" fmla="*/ 81 h 9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6"/>
              <a:gd name="T115" fmla="*/ 0 h 94"/>
              <a:gd name="T116" fmla="*/ 216 w 216"/>
              <a:gd name="T117" fmla="*/ 94 h 94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6" h="94">
                <a:moveTo>
                  <a:pt x="188" y="41"/>
                </a:moveTo>
                <a:cubicBezTo>
                  <a:pt x="184" y="41"/>
                  <a:pt x="181" y="42"/>
                  <a:pt x="178" y="43"/>
                </a:cubicBezTo>
                <a:cubicBezTo>
                  <a:pt x="175" y="19"/>
                  <a:pt x="154" y="0"/>
                  <a:pt x="129" y="0"/>
                </a:cubicBezTo>
                <a:cubicBezTo>
                  <a:pt x="122" y="0"/>
                  <a:pt x="116" y="1"/>
                  <a:pt x="111" y="3"/>
                </a:cubicBezTo>
                <a:cubicBezTo>
                  <a:pt x="109" y="4"/>
                  <a:pt x="108" y="5"/>
                  <a:pt x="108" y="6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3"/>
                  <a:pt x="110" y="94"/>
                  <a:pt x="111" y="94"/>
                </a:cubicBezTo>
                <a:cubicBezTo>
                  <a:pt x="111" y="94"/>
                  <a:pt x="188" y="94"/>
                  <a:pt x="188" y="94"/>
                </a:cubicBezTo>
                <a:cubicBezTo>
                  <a:pt x="204" y="94"/>
                  <a:pt x="216" y="82"/>
                  <a:pt x="216" y="68"/>
                </a:cubicBezTo>
                <a:cubicBezTo>
                  <a:pt x="216" y="53"/>
                  <a:pt x="204" y="41"/>
                  <a:pt x="188" y="41"/>
                </a:cubicBezTo>
                <a:close/>
                <a:moveTo>
                  <a:pt x="85" y="94"/>
                </a:moveTo>
                <a:cubicBezTo>
                  <a:pt x="91" y="94"/>
                  <a:pt x="91" y="94"/>
                  <a:pt x="91" y="94"/>
                </a:cubicBezTo>
                <a:cubicBezTo>
                  <a:pt x="95" y="47"/>
                  <a:pt x="95" y="47"/>
                  <a:pt x="95" y="47"/>
                </a:cubicBezTo>
                <a:cubicBezTo>
                  <a:pt x="91" y="0"/>
                  <a:pt x="91" y="0"/>
                  <a:pt x="91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1" y="47"/>
                  <a:pt x="81" y="47"/>
                  <a:pt x="81" y="47"/>
                </a:cubicBezTo>
                <a:lnTo>
                  <a:pt x="85" y="94"/>
                </a:lnTo>
                <a:close/>
                <a:moveTo>
                  <a:pt x="64" y="94"/>
                </a:moveTo>
                <a:cubicBezTo>
                  <a:pt x="58" y="94"/>
                  <a:pt x="58" y="94"/>
                  <a:pt x="58" y="94"/>
                </a:cubicBezTo>
                <a:cubicBezTo>
                  <a:pt x="54" y="60"/>
                  <a:pt x="54" y="60"/>
                  <a:pt x="54" y="60"/>
                </a:cubicBezTo>
                <a:cubicBezTo>
                  <a:pt x="58" y="27"/>
                  <a:pt x="58" y="27"/>
                  <a:pt x="58" y="27"/>
                </a:cubicBezTo>
                <a:cubicBezTo>
                  <a:pt x="64" y="27"/>
                  <a:pt x="64" y="27"/>
                  <a:pt x="64" y="27"/>
                </a:cubicBezTo>
                <a:cubicBezTo>
                  <a:pt x="68" y="61"/>
                  <a:pt x="68" y="61"/>
                  <a:pt x="68" y="61"/>
                </a:cubicBezTo>
                <a:lnTo>
                  <a:pt x="64" y="94"/>
                </a:lnTo>
                <a:close/>
                <a:moveTo>
                  <a:pt x="31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41" y="67"/>
                  <a:pt x="41" y="67"/>
                  <a:pt x="41" y="67"/>
                </a:cubicBezTo>
                <a:cubicBezTo>
                  <a:pt x="37" y="40"/>
                  <a:pt x="37" y="40"/>
                  <a:pt x="37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27" y="67"/>
                  <a:pt x="27" y="67"/>
                  <a:pt x="27" y="67"/>
                </a:cubicBezTo>
                <a:lnTo>
                  <a:pt x="31" y="94"/>
                </a:lnTo>
                <a:close/>
                <a:moveTo>
                  <a:pt x="4" y="81"/>
                </a:moveTo>
                <a:cubicBezTo>
                  <a:pt x="10" y="81"/>
                  <a:pt x="10" y="81"/>
                  <a:pt x="10" y="81"/>
                </a:cubicBezTo>
                <a:cubicBezTo>
                  <a:pt x="14" y="67"/>
                  <a:pt x="14" y="67"/>
                  <a:pt x="14" y="67"/>
                </a:cubicBezTo>
                <a:cubicBezTo>
                  <a:pt x="10" y="54"/>
                  <a:pt x="10" y="54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0" y="67"/>
                  <a:pt x="0" y="67"/>
                  <a:pt x="0" y="67"/>
                </a:cubicBezTo>
                <a:lnTo>
                  <a:pt x="4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9" name="Text Placeholder 33"/>
          <p:cNvSpPr txBox="1"/>
          <p:nvPr/>
        </p:nvSpPr>
        <p:spPr>
          <a:xfrm>
            <a:off x="1456055" y="3053715"/>
            <a:ext cx="3456940" cy="75120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使用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@WebMvcTest</a:t>
            </a:r>
            <a:r>
              <a:rPr 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注解，只会将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 @Controller等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bean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添加至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spring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容器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，对于</a:t>
            </a:r>
            <a:r>
              <a:rPr 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下游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依赖</a:t>
            </a:r>
            <a:r>
              <a:rPr 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则不会添加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。所以需要手动mock下游依赖。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@MockBean Service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对象</a:t>
            </a:r>
            <a:r>
              <a:rPr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+mn-ea"/>
                <a:sym typeface="+mn-lt"/>
              </a:rPr>
              <a:t> </a:t>
            </a:r>
            <a:endParaRPr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185" y="1132840"/>
            <a:ext cx="4744720" cy="2323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85" y="3456305"/>
            <a:ext cx="4859655" cy="2488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0" y="354965"/>
            <a:ext cx="4745355" cy="77787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</p:sld>
</file>

<file path=ppt/tags/tag1.xml><?xml version="1.0" encoding="utf-8"?>
<p:tagLst xmlns:p="http://schemas.openxmlformats.org/presentationml/2006/main">
  <p:tag name="REFSHAPE" val="633015012"/>
  <p:tag name="KSO_WM_UNIT_PLACING_PICTURE_USER_VIEWPORT" val="{&quot;height&quot;:10305,&quot;width&quot;:5640}"/>
</p:tagLst>
</file>

<file path=ppt/tags/tag2.xml><?xml version="1.0" encoding="utf-8"?>
<p:tagLst xmlns:p="http://schemas.openxmlformats.org/presentationml/2006/main">
  <p:tag name="REFSHAPE" val="568775972"/>
  <p:tag name="KSO_WM_UNIT_PLACING_PICTURE_USER_VIEWPORT" val="{&quot;height&quot;:8857,&quot;width&quot;:13061}"/>
</p:tagLst>
</file>

<file path=ppt/theme/theme1.xml><?xml version="1.0" encoding="utf-8"?>
<a:theme xmlns:a="http://schemas.openxmlformats.org/drawingml/2006/main" name="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3B4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Office Theme">
  <a:themeElements>
    <a:clrScheme name="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3B48"/>
      </a:accent1>
      <a:accent2>
        <a:srgbClr val="3F3F3F"/>
      </a:accent2>
      <a:accent3>
        <a:srgbClr val="F23B48"/>
      </a:accent3>
      <a:accent4>
        <a:srgbClr val="3F3F3F"/>
      </a:accent4>
      <a:accent5>
        <a:srgbClr val="F23B48"/>
      </a:accent5>
      <a:accent6>
        <a:srgbClr val="3F3F3F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1396</Words>
  <Application>WPS 演示</Application>
  <PresentationFormat>宽屏</PresentationFormat>
  <Paragraphs>448</Paragraphs>
  <Slides>37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2" baseType="lpstr">
      <vt:lpstr>Arial</vt:lpstr>
      <vt:lpstr>宋体</vt:lpstr>
      <vt:lpstr>Wingdings</vt:lpstr>
      <vt:lpstr>Lato</vt:lpstr>
      <vt:lpstr>Arial</vt:lpstr>
      <vt:lpstr>微软雅黑</vt:lpstr>
      <vt:lpstr>Raleway</vt:lpstr>
      <vt:lpstr>Neris Thin</vt:lpstr>
      <vt:lpstr>Calibri</vt:lpstr>
      <vt:lpstr>Arial Unicode MS</vt:lpstr>
      <vt:lpstr>等线</vt:lpstr>
      <vt:lpstr>Calibri</vt:lpstr>
      <vt:lpstr>Segoe Print</vt:lpstr>
      <vt:lpstr>Office Theme</vt:lpstr>
      <vt:lpstr>10_Office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
本模板由bossppt设计师制作或制作师二次制作整理，bossppt为此花费了大量心血。
如果非本店购买，请直接向盗版店进行索赔。
本店淘宝唯一购买网址：https://chinappt.taobao.com</dc:description>
  <dc:subject>BOSSPPT 2017-2018</dc:subject>
  <cp:category>店铺： BOSSPPT顶尖职业文案</cp:category>
  <cp:lastModifiedBy>ما رينى</cp:lastModifiedBy>
  <cp:revision>44</cp:revision>
  <dcterms:created xsi:type="dcterms:W3CDTF">2020-01-02T10:10:00Z</dcterms:created>
  <dcterms:modified xsi:type="dcterms:W3CDTF">2020-01-02T10:57:59Z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